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064-82C0-4705-B3D0-6C674FC30CE4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35FC5D-48BF-4909-BE40-7003FBB14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064-82C0-4705-B3D0-6C674FC30CE4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FC5D-48BF-4909-BE40-7003FBB14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064-82C0-4705-B3D0-6C674FC30CE4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FC5D-48BF-4909-BE40-7003FBB14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064-82C0-4705-B3D0-6C674FC30CE4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35FC5D-48BF-4909-BE40-7003FBB14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064-82C0-4705-B3D0-6C674FC30CE4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FC5D-48BF-4909-BE40-7003FBB14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064-82C0-4705-B3D0-6C674FC30CE4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FC5D-48BF-4909-BE40-7003FBB14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064-82C0-4705-B3D0-6C674FC30CE4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35FC5D-48BF-4909-BE40-7003FBB14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064-82C0-4705-B3D0-6C674FC30CE4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FC5D-48BF-4909-BE40-7003FBB14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064-82C0-4705-B3D0-6C674FC30CE4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FC5D-48BF-4909-BE40-7003FBB14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064-82C0-4705-B3D0-6C674FC30CE4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FC5D-48BF-4909-BE40-7003FBB14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064-82C0-4705-B3D0-6C674FC30CE4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FC5D-48BF-4909-BE40-7003FBB14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2E1064-82C0-4705-B3D0-6C674FC30CE4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35FC5D-48BF-4909-BE40-7003FBB14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чего дошел прогресс???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Совершенных роботов все-таки</a:t>
            </a:r>
          </a:p>
          <a:p>
            <a:pPr>
              <a:buNone/>
            </a:pPr>
            <a:r>
              <a:rPr lang="ru-RU" dirty="0" smtClean="0"/>
              <a:t> не бывает. Этим они похожи </a:t>
            </a:r>
          </a:p>
          <a:p>
            <a:pPr>
              <a:buNone/>
            </a:pPr>
            <a:r>
              <a:rPr lang="ru-RU" dirty="0" smtClean="0"/>
              <a:t>на людей.</a:t>
            </a:r>
            <a:endParaRPr lang="ru-RU" dirty="0"/>
          </a:p>
        </p:txBody>
      </p:sp>
      <p:pic>
        <p:nvPicPr>
          <p:cNvPr id="5" name="Рисунок 4" descr="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0"/>
            <a:ext cx="2555776" cy="2137393"/>
          </a:xfrm>
          <a:prstGeom prst="rect">
            <a:avLst/>
          </a:prstGeom>
        </p:spPr>
      </p:pic>
      <p:pic>
        <p:nvPicPr>
          <p:cNvPr id="6" name="Рисунок 5" descr="гифки-Люди-в-Чёрном-Уилл-Смит-танец-1610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36524"/>
            <a:ext cx="4932040" cy="3521476"/>
          </a:xfrm>
          <a:prstGeom prst="rect">
            <a:avLst/>
          </a:prstGeom>
        </p:spPr>
      </p:pic>
      <p:pic>
        <p:nvPicPr>
          <p:cNvPr id="10243" name="Picture 3" descr="C:\Users\Ляля\Desktop\ludia-15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36912"/>
            <a:ext cx="1143000" cy="1143000"/>
          </a:xfrm>
          <a:prstGeom prst="rect">
            <a:avLst/>
          </a:prstGeom>
          <a:noFill/>
        </p:spPr>
      </p:pic>
      <p:pic>
        <p:nvPicPr>
          <p:cNvPr id="8" name="Picture 3" descr="C:\Users\Ляля\Desktop\ludia-15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060848"/>
            <a:ext cx="1143000" cy="1143000"/>
          </a:xfrm>
          <a:prstGeom prst="rect">
            <a:avLst/>
          </a:prstGeom>
          <a:noFill/>
        </p:spPr>
      </p:pic>
      <p:pic>
        <p:nvPicPr>
          <p:cNvPr id="9" name="Picture 3" descr="C:\Users\Ляля\Desktop\ludia-15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068960"/>
            <a:ext cx="1143000" cy="1143000"/>
          </a:xfrm>
          <a:prstGeom prst="rect">
            <a:avLst/>
          </a:prstGeom>
          <a:noFill/>
        </p:spPr>
      </p:pic>
      <p:pic>
        <p:nvPicPr>
          <p:cNvPr id="10" name="Picture 3" descr="C:\Users\Ляля\Desktop\ludia-15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501008"/>
            <a:ext cx="1143000" cy="1143000"/>
          </a:xfrm>
          <a:prstGeom prst="rect">
            <a:avLst/>
          </a:prstGeom>
          <a:noFill/>
        </p:spPr>
      </p:pic>
      <p:pic>
        <p:nvPicPr>
          <p:cNvPr id="11" name="Picture 3" descr="C:\Users\Ляля\Desktop\ludia-15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77072"/>
            <a:ext cx="1143000" cy="1143000"/>
          </a:xfrm>
          <a:prstGeom prst="rect">
            <a:avLst/>
          </a:prstGeom>
          <a:noFill/>
        </p:spPr>
      </p:pic>
      <p:pic>
        <p:nvPicPr>
          <p:cNvPr id="12" name="Picture 3" descr="C:\Users\Ляля\Desktop\ludia-15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653136"/>
            <a:ext cx="1143000" cy="1143000"/>
          </a:xfrm>
          <a:prstGeom prst="rect">
            <a:avLst/>
          </a:prstGeom>
          <a:noFill/>
        </p:spPr>
      </p:pic>
      <p:pic>
        <p:nvPicPr>
          <p:cNvPr id="13" name="Picture 3" descr="C:\Users\Ляля\Desktop\ludia-15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229200"/>
            <a:ext cx="1287016" cy="12870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Ляля\Desktop\108_PANA\107_PANA\P1070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373724"/>
            <a:ext cx="3312368" cy="24842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Могут ли занятия робототехникой помочь нашим детям научиться жить в реальной жизни?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Данные занятия помогают сформировать мотивацию детей к профессиональному выбору в области высоких инженерных технологий, ориентированных на будущее.</a:t>
            </a:r>
            <a:endParaRPr lang="ru-RU" dirty="0"/>
          </a:p>
        </p:txBody>
      </p:sp>
      <p:pic>
        <p:nvPicPr>
          <p:cNvPr id="8195" name="Picture 3" descr="C:\Users\Ляля\Desktop\108_PANA\107_PANA\P107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645024"/>
            <a:ext cx="2915816" cy="2448272"/>
          </a:xfrm>
          <a:prstGeom prst="rect">
            <a:avLst/>
          </a:prstGeom>
          <a:noFill/>
        </p:spPr>
      </p:pic>
      <p:pic>
        <p:nvPicPr>
          <p:cNvPr id="8197" name="Picture 5" descr="C:\Users\Ляля\Desktop\108_PANA\107_PANA\P1070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645024"/>
            <a:ext cx="3059832" cy="229487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Немногие умы гибнут от </a:t>
            </a:r>
            <a:br>
              <a:rPr lang="ru-RU" dirty="0" smtClean="0"/>
            </a:br>
            <a:r>
              <a:rPr lang="ru-RU" dirty="0" smtClean="0"/>
              <a:t>износа, по большей части</a:t>
            </a:r>
            <a:br>
              <a:rPr lang="ru-RU" dirty="0" smtClean="0"/>
            </a:br>
            <a:r>
              <a:rPr lang="ru-RU" dirty="0" smtClean="0"/>
              <a:t> они ржавеют от неупотребления</a:t>
            </a:r>
            <a:endParaRPr lang="ru-RU" dirty="0"/>
          </a:p>
        </p:txBody>
      </p:sp>
      <p:pic>
        <p:nvPicPr>
          <p:cNvPr id="9218" name="Picture 2" descr="C:\Users\Ляля\Desktop\main_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048250" cy="40770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2420888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Учиться надо всю жизнь, до последнего дыхания!</a:t>
            </a:r>
            <a:br>
              <a:rPr lang="ru-RU" sz="2400" b="1" dirty="0" smtClean="0"/>
            </a:br>
            <a:r>
              <a:rPr lang="ru-RU" sz="2400" b="1" dirty="0" smtClean="0"/>
              <a:t>Цель учения — достичь наибольшего удовлетворения в получении знаний.</a:t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 err="1" smtClean="0"/>
              <a:t>Сюнь-цзы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8" name="Рисунок 7" descr="6894596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36912"/>
            <a:ext cx="576064" cy="768085"/>
          </a:xfrm>
          <a:prstGeom prst="rect">
            <a:avLst/>
          </a:prstGeom>
        </p:spPr>
      </p:pic>
      <p:pic>
        <p:nvPicPr>
          <p:cNvPr id="9" name="Рисунок 8" descr="6894596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861048"/>
            <a:ext cx="594066" cy="79208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5868144" cy="28107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Активизация творческой  и познавательной деятельности учащихся в сфере информационных технологий в  физико-математическом классе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12576" y="3068960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яля\Desktop\pi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752" cy="1874609"/>
          </a:xfrm>
          <a:prstGeom prst="rect">
            <a:avLst/>
          </a:prstGeom>
          <a:noFill/>
        </p:spPr>
      </p:pic>
      <p:pic>
        <p:nvPicPr>
          <p:cNvPr id="2052" name="Picture 4" descr="C:\Users\Ляля\Desktop\Kab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258" y="3596258"/>
            <a:ext cx="3261742" cy="3261742"/>
          </a:xfrm>
          <a:prstGeom prst="rect">
            <a:avLst/>
          </a:prstGeom>
          <a:noFill/>
        </p:spPr>
      </p:pic>
      <p:pic>
        <p:nvPicPr>
          <p:cNvPr id="2053" name="Picture 5" descr="C:\Users\Ляля\Desktop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2765" y="0"/>
            <a:ext cx="3391235" cy="2780928"/>
          </a:xfrm>
          <a:prstGeom prst="rect">
            <a:avLst/>
          </a:prstGeom>
          <a:noFill/>
        </p:spPr>
      </p:pic>
      <p:pic>
        <p:nvPicPr>
          <p:cNvPr id="8" name="Рисунок 7" descr="peopl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01753"/>
            <a:ext cx="2195736" cy="245624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Электронное учебное издание</a:t>
            </a:r>
            <a:endParaRPr lang="ru-RU" dirty="0"/>
          </a:p>
        </p:txBody>
      </p:sp>
      <p:pic>
        <p:nvPicPr>
          <p:cNvPr id="1026" name="Picture 2" descr="C:\Users\Ляля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556792"/>
            <a:ext cx="3089617" cy="36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1700808"/>
            <a:ext cx="49685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Содержание диска: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З</a:t>
            </a:r>
            <a:r>
              <a:rPr lang="ru-RU" sz="2400" dirty="0" smtClean="0"/>
              <a:t>аконы взаимодействия и движения тел;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Колебания и волны;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Электромагнитное подле;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Молекулярно-кинетическая теория;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Трехмерные модели установок;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Полное соответствие реальным опытам;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Методические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рекомендации.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7" name="Picture 3" descr="C:\Users\Ляля\Desktop\-2-Image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8774" y="4623487"/>
            <a:ext cx="2165226" cy="223451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  Назначение      виртуальных </a:t>
            </a:r>
            <a:br>
              <a:rPr lang="ru-RU" b="1" dirty="0" smtClean="0"/>
            </a:br>
            <a:r>
              <a:rPr lang="ru-RU" b="1" dirty="0" smtClean="0"/>
              <a:t>                     лабораторных   работ</a:t>
            </a:r>
            <a:br>
              <a:rPr lang="ru-RU" b="1" dirty="0" smtClean="0"/>
            </a:br>
            <a:r>
              <a:rPr lang="ru-RU" b="1" dirty="0" smtClean="0"/>
              <a:t>    ё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Виртуальные лабораторные работы предоставляют широкие возможности для формирования и совершенствования профессиональных навыков и интуиции, а также развивают творческие способности. </a:t>
            </a:r>
          </a:p>
          <a:p>
            <a:r>
              <a:rPr lang="ru-RU" dirty="0" smtClean="0"/>
              <a:t>Процесс выполнения лабораторных работ идентичен выполнению лабораторных работ в реальных условиях. Используется оборудование, установки, аналогичные реальным. Можно сказать, что практически единственное отличие виртуальных лабораторных работ от реальных, это их выполнение на компьютере.</a:t>
            </a:r>
          </a:p>
          <a:p>
            <a:endParaRPr lang="ru-RU" dirty="0"/>
          </a:p>
        </p:txBody>
      </p:sp>
      <p:pic>
        <p:nvPicPr>
          <p:cNvPr id="5" name="Рисунок 4" descr="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289901"/>
            <a:ext cx="1331640" cy="1568099"/>
          </a:xfrm>
          <a:prstGeom prst="rect">
            <a:avLst/>
          </a:prstGeom>
        </p:spPr>
      </p:pic>
      <p:pic>
        <p:nvPicPr>
          <p:cNvPr id="6" name="Рисунок 5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79712" cy="186461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Робототехника</a:t>
            </a:r>
            <a:endParaRPr lang="ru-RU" dirty="0"/>
          </a:p>
        </p:txBody>
      </p:sp>
      <p:pic>
        <p:nvPicPr>
          <p:cNvPr id="4" name="Содержимое 3" descr="LEGO-Education-WeDo-Robotics-Construction-Se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94734" y="0"/>
            <a:ext cx="4249266" cy="3917823"/>
          </a:xfrm>
        </p:spPr>
      </p:pic>
      <p:pic>
        <p:nvPicPr>
          <p:cNvPr id="4098" name="Picture 2" descr="C:\Users\Ляля\Desktop\9580_activities_me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9588"/>
            <a:ext cx="4026024" cy="28484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340768"/>
            <a:ext cx="49320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/>
              <a:t>Робототехника в школе</a:t>
            </a:r>
          </a:p>
          <a:p>
            <a:r>
              <a:rPr lang="ru-RU" sz="2000" dirty="0" smtClean="0"/>
              <a:t> - не просто мостик к профессиональному самоопределению детей, увлекающихся программированием, проектированием и конструированием сложных моделей.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437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50912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 smtClean="0"/>
              <a:t>Приветствуется желание </a:t>
            </a:r>
            <a:r>
              <a:rPr lang="ru-RU" sz="2000" dirty="0" smtClean="0"/>
              <a:t>попробовать свои силы в незнакомой ранее области — программировании роботов LEGO. Мы "поставим на колеса" робота и научим его выполнять первую программу.</a:t>
            </a:r>
            <a:endParaRPr lang="ru-RU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Установление взаимосвязей</a:t>
            </a:r>
            <a:endParaRPr lang="ru-RU" dirty="0"/>
          </a:p>
        </p:txBody>
      </p:sp>
      <p:pic>
        <p:nvPicPr>
          <p:cNvPr id="6" name="Содержимое 5" descr="9580_vig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0112" y="4148369"/>
            <a:ext cx="4423888" cy="2709631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1916832"/>
            <a:ext cx="7236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</a:t>
            </a:r>
            <a:r>
              <a:rPr lang="ru-RU" sz="2400" dirty="0"/>
              <a:t>установлении взаимосвязей учащиеся </a:t>
            </a:r>
            <a:r>
              <a:rPr lang="ru-RU" sz="2400" dirty="0" smtClean="0"/>
              <a:t>как бы </a:t>
            </a:r>
            <a:r>
              <a:rPr lang="ru-RU" sz="2400" dirty="0"/>
              <a:t>«</a:t>
            </a:r>
            <a:r>
              <a:rPr lang="ru-RU" sz="2400" dirty="0" smtClean="0"/>
              <a:t>накладывают» </a:t>
            </a:r>
            <a:r>
              <a:rPr lang="ru-RU" sz="2400" dirty="0"/>
              <a:t>новые знания </a:t>
            </a:r>
            <a:r>
              <a:rPr lang="ru-RU" sz="2400" dirty="0" smtClean="0"/>
              <a:t>на те</a:t>
            </a:r>
            <a:r>
              <a:rPr lang="ru-RU" sz="2400" dirty="0"/>
              <a:t>, которыми они уже обладают, расширяя, таким образом, свои познания. К </a:t>
            </a:r>
            <a:r>
              <a:rPr lang="ru-RU" sz="2400" dirty="0" smtClean="0"/>
              <a:t>каждому из </a:t>
            </a:r>
            <a:r>
              <a:rPr lang="ru-RU" sz="2400" dirty="0"/>
              <a:t>заданий комплекта прилагается анимированная презентация с участием </a:t>
            </a:r>
            <a:r>
              <a:rPr lang="ru-RU" sz="2400" dirty="0" smtClean="0"/>
              <a:t>фигурок героев </a:t>
            </a:r>
            <a:r>
              <a:rPr lang="ru-RU" sz="2400" dirty="0"/>
              <a:t>– Маши и Макса. Используйте </a:t>
            </a:r>
            <a:r>
              <a:rPr lang="ru-RU" sz="2400" dirty="0" smtClean="0"/>
              <a:t>эти </a:t>
            </a:r>
            <a:r>
              <a:rPr lang="ru-RU" sz="2400" dirty="0"/>
              <a:t>анимации, чтобы </a:t>
            </a:r>
            <a:r>
              <a:rPr lang="ru-RU" sz="2400" dirty="0" smtClean="0"/>
              <a:t>проиллюстрировать занятие</a:t>
            </a:r>
            <a:r>
              <a:rPr lang="ru-RU" sz="2400" dirty="0"/>
              <a:t>,</a:t>
            </a:r>
          </a:p>
          <a:p>
            <a:r>
              <a:rPr lang="ru-RU" sz="2400" dirty="0"/>
              <a:t>заинтересовать учеников, </a:t>
            </a:r>
            <a:r>
              <a:rPr lang="ru-RU" sz="2400" dirty="0" smtClean="0"/>
              <a:t>побудить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их к обсуждению темы занятия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Конструирование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Учебный материал лучше всего усваивается тогда, когда мозг и руки «работают вместе».</a:t>
            </a:r>
          </a:p>
          <a:p>
            <a:pPr algn="just"/>
            <a:r>
              <a:rPr lang="ru-RU" dirty="0" smtClean="0"/>
              <a:t>Работа с продуктами LEGO </a:t>
            </a:r>
            <a:r>
              <a:rPr lang="ru-RU" dirty="0" err="1" smtClean="0"/>
              <a:t>Education</a:t>
            </a:r>
            <a:r>
              <a:rPr lang="ru-RU" dirty="0" smtClean="0"/>
              <a:t> базируется на принципе практического обучения: </a:t>
            </a:r>
            <a:r>
              <a:rPr lang="ru-RU" dirty="0" err="1" smtClean="0"/>
              <a:t>сначало</a:t>
            </a:r>
            <a:r>
              <a:rPr lang="ru-RU" dirty="0" smtClean="0"/>
              <a:t> обдумывание, а затем создание моделей. В каждом задании комплекта для этапа «Конструирование» приведены подробные пошаговые инструкции. При желании можно специально отвести время для усовершенствования предложенных моделей, или для создания и программирования своих собственных.</a:t>
            </a:r>
          </a:p>
          <a:p>
            <a:endParaRPr lang="ru-RU" dirty="0"/>
          </a:p>
        </p:txBody>
      </p:sp>
      <p:pic>
        <p:nvPicPr>
          <p:cNvPr id="5122" name="Picture 2" descr="C:\Users\Ляля\Desktop\9580_model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6644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                               Рефлексия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Обдумывая и осмысливая проделанную работу, учащиеся углубляют понимание предмета. Они укрепляют взаимосвязи между уже имеющимися у них знаниями и вновь приобретённым опытом.</a:t>
            </a:r>
          </a:p>
          <a:p>
            <a:r>
              <a:rPr lang="ru-RU" dirty="0" smtClean="0"/>
              <a:t> В разделе «Рефлексия» учащиеся исследуют, какое влияние на поведение модели оказывает изменение ее конструкции: они заменяют детали, проводят расчеты, измерения, оценки возможностей модели, создают отчеты, проводят презентации, придумывают сюжеты, пишут сценарии и разыгрывают спектакли, задействуя в них свои модели. На этом этапе учитель получает прекрасные возможности для</a:t>
            </a:r>
            <a:endParaRPr lang="ru-RU" dirty="0"/>
          </a:p>
        </p:txBody>
      </p:sp>
      <p:pic>
        <p:nvPicPr>
          <p:cNvPr id="6146" name="Picture 2" descr="C:\Users\Ляля\Desktop\9580_model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5676" y="0"/>
            <a:ext cx="1788324" cy="1412776"/>
          </a:xfrm>
          <a:prstGeom prst="rect">
            <a:avLst/>
          </a:prstGeom>
          <a:noFill/>
        </p:spPr>
      </p:pic>
      <p:pic>
        <p:nvPicPr>
          <p:cNvPr id="5" name="Рисунок 4" descr="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23975" cy="16002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                                 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686800" cy="452596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Процесс обучения всегда более приятен и эффективен, если есть стимулы. </a:t>
            </a:r>
          </a:p>
          <a:p>
            <a:r>
              <a:rPr lang="ru-RU" dirty="0" smtClean="0"/>
              <a:t>Поддержание такой мотивации и удовольствие, получаемое от успешно выполненной работы, естественным образом вдохновляют учащихся на дальнейшую творческую работу. </a:t>
            </a:r>
          </a:p>
          <a:p>
            <a:r>
              <a:rPr lang="ru-RU" dirty="0" smtClean="0"/>
              <a:t>В разделе  «Развитие» для каждого занятия включены идеи по созданию и  программированию моделей с более сложным поведением.</a:t>
            </a:r>
          </a:p>
          <a:p>
            <a:endParaRPr lang="ru-RU" dirty="0"/>
          </a:p>
        </p:txBody>
      </p:sp>
      <p:pic>
        <p:nvPicPr>
          <p:cNvPr id="7171" name="Picture 3" descr="C:\Users\Ляля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122015" flipH="1" flipV="1">
            <a:off x="7037480" y="438653"/>
            <a:ext cx="2120150" cy="1587818"/>
          </a:xfrm>
          <a:prstGeom prst="rect">
            <a:avLst/>
          </a:prstGeom>
          <a:noFill/>
        </p:spPr>
      </p:pic>
      <p:pic>
        <p:nvPicPr>
          <p:cNvPr id="6" name="Рисунок 5" descr="9a7bda54ba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79014" cy="213285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</TotalTime>
  <Words>489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До чего дошел прогресс???</vt:lpstr>
      <vt:lpstr>Активизация творческой  и познавательной деятельности учащихся в сфере информационных технологий в  физико-математическом классе.</vt:lpstr>
      <vt:lpstr>Электронное учебное издание</vt:lpstr>
      <vt:lpstr>                  Назначение      виртуальных                       лабораторных   работ     ё</vt:lpstr>
      <vt:lpstr>Робототехника</vt:lpstr>
      <vt:lpstr>Установление взаимосвязей</vt:lpstr>
      <vt:lpstr>Конструирование </vt:lpstr>
      <vt:lpstr>                               Рефлексия </vt:lpstr>
      <vt:lpstr>                                  Развитие </vt:lpstr>
      <vt:lpstr> Могут ли занятия робототехникой помочь нашим детям научиться жить в реальной жизни?</vt:lpstr>
      <vt:lpstr>Немногие умы гибнут от  износа, по большей части  они ржавеют от неупотребления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творческой  и познавательной деятельности учащихся в сфере информационных технологий</dc:title>
  <dc:creator>Ляля</dc:creator>
  <cp:lastModifiedBy>Ляля</cp:lastModifiedBy>
  <cp:revision>26</cp:revision>
  <dcterms:created xsi:type="dcterms:W3CDTF">2014-05-13T16:06:22Z</dcterms:created>
  <dcterms:modified xsi:type="dcterms:W3CDTF">2014-05-13T20:06:50Z</dcterms:modified>
</cp:coreProperties>
</file>